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Roboto Slab"/>
      <p:regular r:id="rId27"/>
      <p:bold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Lato"/>
      <p:regular r:id="rId33"/>
      <p:bold r:id="rId34"/>
      <p:italic r:id="rId35"/>
      <p:boldItalic r:id="rId36"/>
    </p:embeddedFont>
    <p:embeddedFont>
      <p:font typeface="Lato Light"/>
      <p:regular r:id="rId37"/>
      <p:bold r:id="rId38"/>
      <p:italic r:id="rId39"/>
      <p:boldItalic r:id="rId40"/>
    </p:embeddedFont>
    <p:embeddedFont>
      <p:font typeface="Roboto Condensed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ijowmmCd+wWELFlfBfp5mRdoHQ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Light-boldItalic.fntdata"/><Relationship Id="rId20" Type="http://schemas.openxmlformats.org/officeDocument/2006/relationships/slide" Target="slides/slide14.xml"/><Relationship Id="rId42" Type="http://schemas.openxmlformats.org/officeDocument/2006/relationships/font" Target="fonts/RobotoCondensed-bold.fntdata"/><Relationship Id="rId41" Type="http://schemas.openxmlformats.org/officeDocument/2006/relationships/font" Target="fonts/RobotoCondensed-regular.fntdata"/><Relationship Id="rId22" Type="http://schemas.openxmlformats.org/officeDocument/2006/relationships/slide" Target="slides/slide16.xml"/><Relationship Id="rId44" Type="http://schemas.openxmlformats.org/officeDocument/2006/relationships/font" Target="fonts/RobotoCondensed-boldItalic.fntdata"/><Relationship Id="rId21" Type="http://schemas.openxmlformats.org/officeDocument/2006/relationships/slide" Target="slides/slide15.xml"/><Relationship Id="rId43" Type="http://schemas.openxmlformats.org/officeDocument/2006/relationships/font" Target="fonts/RobotoCondensed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customschemas.google.com/relationships/presentationmetadata" Target="meta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obotoSlab-bold.fntdata"/><Relationship Id="rId27" Type="http://schemas.openxmlformats.org/officeDocument/2006/relationships/font" Target="fonts/RobotoSlab-regular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La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Lato-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37" Type="http://schemas.openxmlformats.org/officeDocument/2006/relationships/font" Target="fonts/LatoLight-regular.fntdata"/><Relationship Id="rId14" Type="http://schemas.openxmlformats.org/officeDocument/2006/relationships/slide" Target="slides/slide8.xml"/><Relationship Id="rId36" Type="http://schemas.openxmlformats.org/officeDocument/2006/relationships/font" Target="fonts/Lato-boldItalic.fntdata"/><Relationship Id="rId17" Type="http://schemas.openxmlformats.org/officeDocument/2006/relationships/slide" Target="slides/slide11.xml"/><Relationship Id="rId39" Type="http://schemas.openxmlformats.org/officeDocument/2006/relationships/font" Target="fonts/LatoLight-italic.fntdata"/><Relationship Id="rId16" Type="http://schemas.openxmlformats.org/officeDocument/2006/relationships/slide" Target="slides/slide10.xml"/><Relationship Id="rId38" Type="http://schemas.openxmlformats.org/officeDocument/2006/relationships/font" Target="fonts/Lato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174b93bf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c174b93bf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c174b93bf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8f731bc1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ga8f731bc1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a8f731bc1d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a8f731bc1d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8f731bc1d_0_6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2" name="Google Shape;582;ga8f731bc1d_0_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a8f731bc1d_0_3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4" name="Google Shape;654;ga8f731bc1d_0_3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a8f731bc1d_0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ga8f731bc1d_0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5" name="Google Shape;75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9" name="Google Shape;76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8f731bc1d_0_7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2" name="Google Shape;362;ga8f731bc1d_0_7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1" name="Google Shape;39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a8f731bc1d_0_7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ga8f731bc1d_0_7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174b93bfe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c174b93bfe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0"/>
          <p:cNvSpPr txBox="1"/>
          <p:nvPr>
            <p:ph type="title"/>
          </p:nvPr>
        </p:nvSpPr>
        <p:spPr>
          <a:xfrm>
            <a:off x="838200" y="985097"/>
            <a:ext cx="10515600" cy="1164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838200" y="2166935"/>
            <a:ext cx="10515600" cy="4010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2" name="Google Shape;122;p5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3"/>
          <p:cNvSpPr txBox="1"/>
          <p:nvPr>
            <p:ph type="title"/>
          </p:nvPr>
        </p:nvSpPr>
        <p:spPr>
          <a:xfrm>
            <a:off x="838200" y="881149"/>
            <a:ext cx="10515600" cy="9444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5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4"/>
          <p:cNvSpPr txBox="1"/>
          <p:nvPr>
            <p:ph type="title"/>
          </p:nvPr>
        </p:nvSpPr>
        <p:spPr>
          <a:xfrm>
            <a:off x="839788" y="737062"/>
            <a:ext cx="10515600" cy="953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1" name="Google Shape;141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0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3" name="Google Shape;143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5"/>
          <p:cNvSpPr txBox="1"/>
          <p:nvPr>
            <p:ph type="title"/>
          </p:nvPr>
        </p:nvSpPr>
        <p:spPr>
          <a:xfrm>
            <a:off x="839585" y="7560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5400"/>
              <a:buFont typeface="Lato"/>
              <a:buNone/>
              <a:defRPr b="0" sz="54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56"/>
          <p:cNvSpPr txBox="1"/>
          <p:nvPr>
            <p:ph idx="1" type="body"/>
          </p:nvPr>
        </p:nvSpPr>
        <p:spPr>
          <a:xfrm>
            <a:off x="5183188" y="1257993"/>
            <a:ext cx="6172200" cy="4603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1" name="Google Shape;161;p5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 b="0" sz="18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2" name="Google Shape;162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57"/>
          <p:cNvSpPr/>
          <p:nvPr>
            <p:ph idx="2" type="pic"/>
          </p:nvPr>
        </p:nvSpPr>
        <p:spPr>
          <a:xfrm>
            <a:off x="5183188" y="1230284"/>
            <a:ext cx="6172200" cy="4630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5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None/>
              <a:defRPr b="1" sz="18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2" name="Google Shape;172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07100" y="334007"/>
            <a:ext cx="2375697" cy="7768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8"/>
          <p:cNvSpPr txBox="1"/>
          <p:nvPr>
            <p:ph type="title"/>
          </p:nvPr>
        </p:nvSpPr>
        <p:spPr>
          <a:xfrm>
            <a:off x="838200" y="760470"/>
            <a:ext cx="10515600" cy="114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58"/>
          <p:cNvSpPr txBox="1"/>
          <p:nvPr>
            <p:ph idx="1" type="body"/>
          </p:nvPr>
        </p:nvSpPr>
        <p:spPr>
          <a:xfrm rot="5400000">
            <a:off x="4024442" y="-1152395"/>
            <a:ext cx="414311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5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5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3132"/>
            <a:ext cx="2009773" cy="1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8913" y="5982797"/>
            <a:ext cx="883086" cy="87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5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4" name="Google Shape;19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2659" y="282801"/>
            <a:ext cx="2375697" cy="7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type="title"/>
          </p:nvPr>
        </p:nvSpPr>
        <p:spPr>
          <a:xfrm>
            <a:off x="838200" y="1110892"/>
            <a:ext cx="10515600" cy="670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4000"/>
              <a:buChar char="•"/>
              <a:defRPr sz="4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57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06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7" name="Google Shape;21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4"/>
          <p:cNvSpPr txBox="1"/>
          <p:nvPr>
            <p:ph type="title"/>
          </p:nvPr>
        </p:nvSpPr>
        <p:spPr>
          <a:xfrm>
            <a:off x="838200" y="1079821"/>
            <a:ext cx="10515600" cy="884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838200" y="2100349"/>
            <a:ext cx="10515600" cy="4076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1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1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2" name="Google Shape;24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 txBox="1"/>
          <p:nvPr>
            <p:ph type="title"/>
          </p:nvPr>
        </p:nvSpPr>
        <p:spPr>
          <a:xfrm>
            <a:off x="839788" y="1069571"/>
            <a:ext cx="10515600" cy="621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1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1" name="Google Shape;251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  <a:defRPr b="1" sz="2800">
                <a:solidFill>
                  <a:srgbClr val="00B0F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3" name="Google Shape;253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>
            <p:ph type="title"/>
          </p:nvPr>
        </p:nvSpPr>
        <p:spPr>
          <a:xfrm>
            <a:off x="838200" y="1171115"/>
            <a:ext cx="10515600" cy="62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48"/>
          <p:cNvSpPr txBox="1"/>
          <p:nvPr>
            <p:ph idx="1" type="body"/>
          </p:nvPr>
        </p:nvSpPr>
        <p:spPr>
          <a:xfrm>
            <a:off x="5183188" y="1313411"/>
            <a:ext cx="6172200" cy="4547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600"/>
              <a:buChar char="•"/>
              <a:defRPr sz="36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31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06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1" name="Google Shape;271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b="0" sz="20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2" name="Google Shape;272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  <a:defRPr b="0" sz="36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49"/>
          <p:cNvSpPr/>
          <p:nvPr>
            <p:ph idx="2" type="pic"/>
          </p:nvPr>
        </p:nvSpPr>
        <p:spPr>
          <a:xfrm>
            <a:off x="5183188" y="1285702"/>
            <a:ext cx="6172200" cy="457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b="0" sz="2000">
                <a:solidFill>
                  <a:srgbClr val="00B0F0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2" name="Google Shape;282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485928" y="334006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>
            <p:ph type="title"/>
          </p:nvPr>
        </p:nvSpPr>
        <p:spPr>
          <a:xfrm>
            <a:off x="834044" y="1204508"/>
            <a:ext cx="10515600" cy="621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sz="48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 sz="28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2300" y="292594"/>
            <a:ext cx="2375696" cy="77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3132"/>
            <a:ext cx="2009773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8913" y="5982797"/>
            <a:ext cx="883086" cy="875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ato"/>
              <a:buNone/>
              <a:defRPr b="0" sz="3200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800"/>
              <a:buFont typeface="Lato"/>
              <a:buNone/>
              <a:defRPr b="0" i="0" sz="4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Lato"/>
              <a:buNone/>
              <a:defRPr b="0" i="0" sz="32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"/>
          <p:cNvSpPr txBox="1"/>
          <p:nvPr/>
        </p:nvSpPr>
        <p:spPr>
          <a:xfrm>
            <a:off x="3090073" y="1598331"/>
            <a:ext cx="5441728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Adestra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Conversion Tracker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Configuration &amp; Consultation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9" name="Google Shape;30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3438" y="3760505"/>
            <a:ext cx="2858913" cy="27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31789" y="4619624"/>
            <a:ext cx="3246084" cy="314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60164" y="1953907"/>
            <a:ext cx="2858913" cy="276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49" y="21110"/>
            <a:ext cx="2615706" cy="2531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"/>
          <p:cNvPicPr preferRelativeResize="0"/>
          <p:nvPr/>
        </p:nvPicPr>
        <p:blipFill rotWithShape="1">
          <a:blip r:embed="rId6">
            <a:alphaModFix/>
          </a:blip>
          <a:srcRect b="0" l="50000" r="0" t="0"/>
          <a:stretch/>
        </p:blipFill>
        <p:spPr>
          <a:xfrm>
            <a:off x="15748" y="769649"/>
            <a:ext cx="1307853" cy="2531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174b93bfe_0_0"/>
          <p:cNvSpPr txBox="1"/>
          <p:nvPr/>
        </p:nvSpPr>
        <p:spPr>
          <a:xfrm>
            <a:off x="2105250" y="132900"/>
            <a:ext cx="71451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rPr b="1" i="0" lang="en-US" sz="593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Three Journeys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c174b93bfe_0_0"/>
          <p:cNvSpPr txBox="1"/>
          <p:nvPr/>
        </p:nvSpPr>
        <p:spPr>
          <a:xfrm>
            <a:off x="1288200" y="2202250"/>
            <a:ext cx="53835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Signature event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4-8 pa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Products/Webinars: 3 pages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Member join</a:t>
            </a:r>
            <a:r>
              <a:rPr lang="en-US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: 4-6 pages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Google Shape;4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8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b="0" i="0" lang="en-US" sz="8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18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18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18"/>
          <p:cNvPicPr preferRelativeResize="0"/>
          <p:nvPr/>
        </p:nvPicPr>
        <p:blipFill rotWithShape="1">
          <a:blip r:embed="rId4">
            <a:alphaModFix/>
          </a:blip>
          <a:srcRect b="27954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8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8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8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8"/>
          <p:cNvSpPr txBox="1"/>
          <p:nvPr/>
        </p:nvSpPr>
        <p:spPr>
          <a:xfrm>
            <a:off x="3133725" y="1965372"/>
            <a:ext cx="8816537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Our process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9"/>
          <p:cNvPicPr preferRelativeResize="0"/>
          <p:nvPr/>
        </p:nvPicPr>
        <p:blipFill rotWithShape="1">
          <a:blip r:embed="rId3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9"/>
          <p:cNvPicPr preferRelativeResize="0"/>
          <p:nvPr/>
        </p:nvPicPr>
        <p:blipFill rotWithShape="1">
          <a:blip r:embed="rId3">
            <a:alphaModFix/>
          </a:blip>
          <a:srcRect b="27954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9"/>
          <p:cNvPicPr preferRelativeResize="0"/>
          <p:nvPr/>
        </p:nvPicPr>
        <p:blipFill rotWithShape="1">
          <a:blip r:embed="rId4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9"/>
          <p:cNvPicPr preferRelativeResize="0"/>
          <p:nvPr/>
        </p:nvPicPr>
        <p:blipFill rotWithShape="1">
          <a:blip r:embed="rId4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9"/>
          <p:cNvCxnSpPr/>
          <p:nvPr/>
        </p:nvCxnSpPr>
        <p:spPr>
          <a:xfrm>
            <a:off x="6022428" y="0"/>
            <a:ext cx="0" cy="2202246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454" name="Google Shape;454;p19"/>
          <p:cNvCxnSpPr/>
          <p:nvPr/>
        </p:nvCxnSpPr>
        <p:spPr>
          <a:xfrm>
            <a:off x="6022428" y="4614391"/>
            <a:ext cx="0" cy="2253004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55" name="Google Shape;455;p19"/>
          <p:cNvSpPr/>
          <p:nvPr/>
        </p:nvSpPr>
        <p:spPr>
          <a:xfrm>
            <a:off x="419492" y="1602721"/>
            <a:ext cx="48115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What HRS will do</a:t>
            </a:r>
            <a:endParaRPr b="1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6650209" y="1545603"/>
            <a:ext cx="4750418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What Client will 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19"/>
          <p:cNvSpPr txBox="1"/>
          <p:nvPr/>
        </p:nvSpPr>
        <p:spPr>
          <a:xfrm>
            <a:off x="1288200" y="2202246"/>
            <a:ext cx="348068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Activate Conversion Tracker in workspace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Develop web code based on requirements collected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training and support on Conversion Tracker and Reporting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9"/>
          <p:cNvSpPr txBox="1"/>
          <p:nvPr/>
        </p:nvSpPr>
        <p:spPr>
          <a:xfrm>
            <a:off x="7512484" y="2202246"/>
            <a:ext cx="351628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Complete Conversion Tracker Workbook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Drop web code on website and tag the page types (ie event page, product page) identified as steps in the journey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383809" y="2543228"/>
            <a:ext cx="1419991" cy="1534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"/>
          <p:cNvSpPr txBox="1"/>
          <p:nvPr/>
        </p:nvSpPr>
        <p:spPr>
          <a:xfrm>
            <a:off x="708273" y="1217194"/>
            <a:ext cx="61967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Conversion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Tracker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Steps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5" name="Google Shape;465;p20"/>
          <p:cNvCxnSpPr/>
          <p:nvPr/>
        </p:nvCxnSpPr>
        <p:spPr>
          <a:xfrm flipH="1" rot="10800000">
            <a:off x="0" y="1838466"/>
            <a:ext cx="10124141" cy="230824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66" name="Google Shape;466;p20"/>
          <p:cNvGrpSpPr/>
          <p:nvPr/>
        </p:nvGrpSpPr>
        <p:grpSpPr>
          <a:xfrm>
            <a:off x="2125145" y="3049124"/>
            <a:ext cx="1615386" cy="720161"/>
            <a:chOff x="7064781" y="1349909"/>
            <a:chExt cx="2057954" cy="967954"/>
          </a:xfrm>
        </p:grpSpPr>
        <p:sp>
          <p:nvSpPr>
            <p:cNvPr id="467" name="Google Shape;467;p20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1</a:t>
              </a:r>
              <a:endParaRPr b="1" i="0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69" name="Google Shape;469;p20"/>
          <p:cNvGrpSpPr/>
          <p:nvPr/>
        </p:nvGrpSpPr>
        <p:grpSpPr>
          <a:xfrm>
            <a:off x="6552562" y="2113484"/>
            <a:ext cx="1615386" cy="720161"/>
            <a:chOff x="7064781" y="1349909"/>
            <a:chExt cx="2057954" cy="967954"/>
          </a:xfrm>
        </p:grpSpPr>
        <p:sp>
          <p:nvSpPr>
            <p:cNvPr id="470" name="Google Shape;470;p20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3</a:t>
              </a:r>
              <a:endParaRPr b="1" i="0" sz="135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2" name="Google Shape;472;p20"/>
          <p:cNvGrpSpPr/>
          <p:nvPr/>
        </p:nvGrpSpPr>
        <p:grpSpPr>
          <a:xfrm>
            <a:off x="4336547" y="2544117"/>
            <a:ext cx="1615386" cy="720161"/>
            <a:chOff x="7064781" y="1349909"/>
            <a:chExt cx="2057954" cy="967954"/>
          </a:xfrm>
        </p:grpSpPr>
        <p:sp>
          <p:nvSpPr>
            <p:cNvPr id="473" name="Google Shape;473;p20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rgbClr val="FEE5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2</a:t>
              </a:r>
              <a:endParaRPr b="1" i="0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5" name="Google Shape;475;p20"/>
          <p:cNvGrpSpPr/>
          <p:nvPr/>
        </p:nvGrpSpPr>
        <p:grpSpPr>
          <a:xfrm>
            <a:off x="4336593" y="3383620"/>
            <a:ext cx="2098361" cy="2323614"/>
            <a:chOff x="2027557" y="10411471"/>
            <a:chExt cx="3641723" cy="4254924"/>
          </a:xfrm>
        </p:grpSpPr>
        <p:sp>
          <p:nvSpPr>
            <p:cNvPr id="476" name="Google Shape;476;p20"/>
            <p:cNvSpPr txBox="1"/>
            <p:nvPr/>
          </p:nvSpPr>
          <p:spPr>
            <a:xfrm>
              <a:off x="2027557" y="10411471"/>
              <a:ext cx="3641723" cy="425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rPr>
                <a:t>Code</a:t>
              </a:r>
              <a:endParaRPr b="0" i="0" sz="1400" u="none" cap="none" strike="noStrike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A3838"/>
                  </a:solidFill>
                  <a:latin typeface="Lato"/>
                  <a:ea typeface="Lato"/>
                  <a:cs typeface="Lato"/>
                  <a:sym typeface="Lato"/>
                </a:rPr>
                <a:t>HRS will take the output of the workbook and build the Conversion Tracker code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2054629" y="10985629"/>
              <a:ext cx="3264403" cy="687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78" name="Google Shape;478;p20"/>
          <p:cNvGrpSpPr/>
          <p:nvPr/>
        </p:nvGrpSpPr>
        <p:grpSpPr>
          <a:xfrm>
            <a:off x="6600382" y="2993086"/>
            <a:ext cx="2098279" cy="1645069"/>
            <a:chOff x="2027555" y="10411471"/>
            <a:chExt cx="3641725" cy="3012277"/>
          </a:xfrm>
        </p:grpSpPr>
        <p:sp>
          <p:nvSpPr>
            <p:cNvPr id="479" name="Google Shape;479;p20"/>
            <p:cNvSpPr txBox="1"/>
            <p:nvPr/>
          </p:nvSpPr>
          <p:spPr>
            <a:xfrm>
              <a:off x="2027557" y="10411471"/>
              <a:ext cx="3641723" cy="7326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accent3"/>
                  </a:solidFill>
                  <a:latin typeface="Lato"/>
                  <a:ea typeface="Lato"/>
                  <a:cs typeface="Lato"/>
                  <a:sym typeface="Lato"/>
                </a:rPr>
                <a:t>Connect</a:t>
              </a:r>
              <a:endParaRPr b="1" i="0" sz="2000" u="none" cap="none" strike="noStrike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2027555" y="10960748"/>
              <a:ext cx="3641700" cy="246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A3838"/>
                  </a:solidFill>
                  <a:latin typeface="Lato"/>
                  <a:ea typeface="Lato"/>
                  <a:cs typeface="Lato"/>
                  <a:sym typeface="Lato"/>
                </a:rPr>
                <a:t>Client  will drop Conversion Tracker code onto all relevant websites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3A383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81" name="Google Shape;481;p20"/>
          <p:cNvGrpSpPr/>
          <p:nvPr/>
        </p:nvGrpSpPr>
        <p:grpSpPr>
          <a:xfrm>
            <a:off x="2201944" y="3909830"/>
            <a:ext cx="2134603" cy="2007208"/>
            <a:chOff x="2027551" y="10396533"/>
            <a:chExt cx="3704768" cy="4388492"/>
          </a:xfrm>
        </p:grpSpPr>
        <p:sp>
          <p:nvSpPr>
            <p:cNvPr id="482" name="Google Shape;482;p20"/>
            <p:cNvSpPr txBox="1"/>
            <p:nvPr/>
          </p:nvSpPr>
          <p:spPr>
            <a:xfrm>
              <a:off x="2027555" y="10396533"/>
              <a:ext cx="3641724" cy="874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accent5"/>
                  </a:solidFill>
                  <a:latin typeface="Lato"/>
                  <a:ea typeface="Lato"/>
                  <a:cs typeface="Lato"/>
                  <a:sym typeface="Lato"/>
                </a:rPr>
                <a:t>Configuration</a:t>
              </a:r>
              <a:endParaRPr b="1" i="0" sz="20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2027551" y="11049240"/>
              <a:ext cx="3704768" cy="3735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A3838"/>
                  </a:solidFill>
                  <a:latin typeface="Lato"/>
                  <a:ea typeface="Lato"/>
                  <a:cs typeface="Lato"/>
                  <a:sym typeface="Lato"/>
                </a:rPr>
                <a:t>Client to fill out the Workbook based on what they’re looking to track</a:t>
              </a:r>
              <a:endParaRPr b="0" i="0" sz="1400" u="none" cap="none" strike="noStrike">
                <a:solidFill>
                  <a:srgbClr val="3A383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84" name="Google Shape;484;p20"/>
          <p:cNvGrpSpPr/>
          <p:nvPr/>
        </p:nvGrpSpPr>
        <p:grpSpPr>
          <a:xfrm>
            <a:off x="8768507" y="1670238"/>
            <a:ext cx="1615386" cy="720161"/>
            <a:chOff x="7064781" y="1349909"/>
            <a:chExt cx="2057954" cy="967954"/>
          </a:xfrm>
        </p:grpSpPr>
        <p:sp>
          <p:nvSpPr>
            <p:cNvPr id="485" name="Google Shape;485;p20"/>
            <p:cNvSpPr/>
            <p:nvPr/>
          </p:nvSpPr>
          <p:spPr>
            <a:xfrm>
              <a:off x="7064781" y="1639093"/>
              <a:ext cx="2057954" cy="678770"/>
            </a:xfrm>
            <a:custGeom>
              <a:rect b="b" l="l" r="r" t="t"/>
              <a:pathLst>
                <a:path extrusionOk="0" h="475" w="1446">
                  <a:moveTo>
                    <a:pt x="1446" y="0"/>
                  </a:moveTo>
                  <a:cubicBezTo>
                    <a:pt x="1446" y="273"/>
                    <a:pt x="1446" y="273"/>
                    <a:pt x="1446" y="273"/>
                  </a:cubicBezTo>
                  <a:cubicBezTo>
                    <a:pt x="1446" y="384"/>
                    <a:pt x="1122" y="475"/>
                    <a:pt x="723" y="475"/>
                  </a:cubicBezTo>
                  <a:cubicBezTo>
                    <a:pt x="324" y="475"/>
                    <a:pt x="0" y="38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0" y="84"/>
                    <a:pt x="723" y="84"/>
                  </a:cubicBezTo>
                  <a:cubicBezTo>
                    <a:pt x="967" y="84"/>
                    <a:pt x="1446" y="0"/>
                    <a:pt x="1446" y="0"/>
                  </a:cubicBezTo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7064781" y="1349909"/>
              <a:ext cx="2057954" cy="578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4</a:t>
              </a:r>
              <a:endParaRPr b="1" i="0" sz="2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487" name="Google Shape;487;p20"/>
          <p:cNvGrpSpPr/>
          <p:nvPr/>
        </p:nvGrpSpPr>
        <p:grpSpPr>
          <a:xfrm>
            <a:off x="8842731" y="2513920"/>
            <a:ext cx="2620106" cy="1324488"/>
            <a:chOff x="2023300" y="10301368"/>
            <a:chExt cx="4547395" cy="2425257"/>
          </a:xfrm>
        </p:grpSpPr>
        <p:sp>
          <p:nvSpPr>
            <p:cNvPr id="488" name="Google Shape;488;p20"/>
            <p:cNvSpPr txBox="1"/>
            <p:nvPr/>
          </p:nvSpPr>
          <p:spPr>
            <a:xfrm>
              <a:off x="2023300" y="10301368"/>
              <a:ext cx="4547395" cy="7326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accent1"/>
                  </a:solidFill>
                  <a:latin typeface="Lato"/>
                  <a:ea typeface="Lato"/>
                  <a:cs typeface="Lato"/>
                  <a:sym typeface="Lato"/>
                </a:rPr>
                <a:t>Build</a:t>
              </a:r>
              <a:endParaRPr b="1" i="0" sz="2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2028456" y="10855350"/>
              <a:ext cx="4238809" cy="18712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3A3838"/>
                  </a:solidFill>
                  <a:latin typeface="Lato"/>
                  <a:ea typeface="Lato"/>
                  <a:cs typeface="Lato"/>
                  <a:sym typeface="Lato"/>
                </a:rPr>
                <a:t>HRS will build out the aggregate report for analytics and reviewing results and advise on subsequent drip campaigns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20"/>
          <p:cNvSpPr/>
          <p:nvPr/>
        </p:nvSpPr>
        <p:spPr>
          <a:xfrm>
            <a:off x="2297855" y="5666518"/>
            <a:ext cx="3826788" cy="832659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0"/>
          <p:cNvSpPr/>
          <p:nvPr/>
        </p:nvSpPr>
        <p:spPr>
          <a:xfrm>
            <a:off x="6661619" y="5640806"/>
            <a:ext cx="3831331" cy="832659"/>
          </a:xfrm>
          <a:prstGeom prst="bracketPair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0"/>
          <p:cNvSpPr txBox="1"/>
          <p:nvPr/>
        </p:nvSpPr>
        <p:spPr>
          <a:xfrm>
            <a:off x="2987465" y="5913662"/>
            <a:ext cx="2447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what</a:t>
            </a:r>
            <a:r>
              <a:rPr b="0" i="0" lang="en-US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marketing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0"/>
          <p:cNvSpPr txBox="1"/>
          <p:nvPr/>
        </p:nvSpPr>
        <p:spPr>
          <a:xfrm>
            <a:off x="7705216" y="5898181"/>
            <a:ext cx="2447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how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: tech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a8f731bc1d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ga8f731bc1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8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a8f731bc1d_0_0"/>
          <p:cNvSpPr txBox="1"/>
          <p:nvPr/>
        </p:nvSpPr>
        <p:spPr>
          <a:xfrm>
            <a:off x="2213246" y="500662"/>
            <a:ext cx="42672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b="0" i="0" lang="en-US" sz="8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a8f731bc1d_0_0"/>
          <p:cNvPicPr preferRelativeResize="0"/>
          <p:nvPr/>
        </p:nvPicPr>
        <p:blipFill rotWithShape="1">
          <a:blip r:embed="rId4">
            <a:alphaModFix/>
          </a:blip>
          <a:srcRect b="28375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ga8f731bc1d_0_0"/>
          <p:cNvPicPr preferRelativeResize="0"/>
          <p:nvPr/>
        </p:nvPicPr>
        <p:blipFill rotWithShape="1">
          <a:blip r:embed="rId4">
            <a:alphaModFix/>
          </a:blip>
          <a:srcRect b="28375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ga8f731bc1d_0_0"/>
          <p:cNvPicPr preferRelativeResize="0"/>
          <p:nvPr/>
        </p:nvPicPr>
        <p:blipFill rotWithShape="1">
          <a:blip r:embed="rId4">
            <a:alphaModFix/>
          </a:blip>
          <a:srcRect b="27953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a8f731bc1d_0_0"/>
          <p:cNvPicPr preferRelativeResize="0"/>
          <p:nvPr/>
        </p:nvPicPr>
        <p:blipFill rotWithShape="1">
          <a:blip r:embed="rId5">
            <a:alphaModFix/>
          </a:blip>
          <a:srcRect b="61788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ga8f731bc1d_0_0"/>
          <p:cNvPicPr preferRelativeResize="0"/>
          <p:nvPr/>
        </p:nvPicPr>
        <p:blipFill rotWithShape="1">
          <a:blip r:embed="rId5">
            <a:alphaModFix/>
          </a:blip>
          <a:srcRect b="60768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ga8f731bc1d_0_0"/>
          <p:cNvPicPr preferRelativeResize="0"/>
          <p:nvPr/>
        </p:nvPicPr>
        <p:blipFill rotWithShape="1">
          <a:blip r:embed="rId5">
            <a:alphaModFix/>
          </a:blip>
          <a:srcRect b="60768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ga8f731bc1d_0_0"/>
          <p:cNvSpPr txBox="1"/>
          <p:nvPr/>
        </p:nvSpPr>
        <p:spPr>
          <a:xfrm>
            <a:off x="3133725" y="1965372"/>
            <a:ext cx="88164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Set-Up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a8f731bc1d_0_464"/>
          <p:cNvSpPr txBox="1"/>
          <p:nvPr>
            <p:ph idx="4294967295" type="title"/>
          </p:nvPr>
        </p:nvSpPr>
        <p:spPr>
          <a:xfrm>
            <a:off x="1770450" y="403350"/>
            <a:ext cx="70899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</a:pPr>
            <a:r>
              <a:rPr b="1" lang="en-US" sz="3200">
                <a:solidFill>
                  <a:schemeClr val="accent4"/>
                </a:solidFill>
              </a:rPr>
              <a:t>What reporting you’ll start to see</a:t>
            </a:r>
            <a:endParaRPr b="1" sz="4100">
              <a:solidFill>
                <a:schemeClr val="accent4"/>
              </a:solidFill>
            </a:endParaRPr>
          </a:p>
        </p:txBody>
      </p:sp>
      <p:grpSp>
        <p:nvGrpSpPr>
          <p:cNvPr id="513" name="Google Shape;513;ga8f731bc1d_0_464"/>
          <p:cNvGrpSpPr/>
          <p:nvPr/>
        </p:nvGrpSpPr>
        <p:grpSpPr>
          <a:xfrm>
            <a:off x="8262169" y="4106313"/>
            <a:ext cx="695919" cy="548485"/>
            <a:chOff x="303497" y="2267239"/>
            <a:chExt cx="6455651" cy="6738139"/>
          </a:xfrm>
        </p:grpSpPr>
        <p:grpSp>
          <p:nvGrpSpPr>
            <p:cNvPr id="514" name="Google Shape;514;ga8f731bc1d_0_464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515" name="Google Shape;515;ga8f731bc1d_0_464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ga8f731bc1d_0_464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ga8f731bc1d_0_464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ga8f731bc1d_0_464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519" name="Google Shape;519;ga8f731bc1d_0_464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ga8f731bc1d_0_464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ga8f731bc1d_0_464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ga8f731bc1d_0_464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523" name="Google Shape;523;ga8f731bc1d_0_464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ga8f731bc1d_0_464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ga8f731bc1d_0_464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ga8f731bc1d_0_464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ga8f731bc1d_0_464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8" name="Google Shape;528;ga8f731bc1d_0_464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529" name="Google Shape;529;ga8f731bc1d_0_464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ga8f731bc1d_0_464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ga8f731bc1d_0_464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ga8f731bc1d_0_464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a8f731bc1d_0_464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4" name="Google Shape;534;ga8f731bc1d_0_464"/>
          <p:cNvGrpSpPr/>
          <p:nvPr/>
        </p:nvGrpSpPr>
        <p:grpSpPr>
          <a:xfrm>
            <a:off x="8296157" y="2382751"/>
            <a:ext cx="695919" cy="548485"/>
            <a:chOff x="303497" y="2267239"/>
            <a:chExt cx="6455651" cy="6738139"/>
          </a:xfrm>
        </p:grpSpPr>
        <p:grpSp>
          <p:nvGrpSpPr>
            <p:cNvPr id="535" name="Google Shape;535;ga8f731bc1d_0_464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536" name="Google Shape;536;ga8f731bc1d_0_464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ga8f731bc1d_0_464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ga8f731bc1d_0_464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ga8f731bc1d_0_464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540" name="Google Shape;540;ga8f731bc1d_0_464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ga8f731bc1d_0_464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ga8f731bc1d_0_464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" name="Google Shape;543;ga8f731bc1d_0_464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544" name="Google Shape;544;ga8f731bc1d_0_464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ga8f731bc1d_0_464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ga8f731bc1d_0_464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ga8f731bc1d_0_464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ga8f731bc1d_0_464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9" name="Google Shape;549;ga8f731bc1d_0_464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550" name="Google Shape;550;ga8f731bc1d_0_464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ga8f731bc1d_0_464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ga8f731bc1d_0_464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ga8f731bc1d_0_464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ga8f731bc1d_0_464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5" name="Google Shape;555;ga8f731bc1d_0_464"/>
          <p:cNvGrpSpPr/>
          <p:nvPr/>
        </p:nvGrpSpPr>
        <p:grpSpPr>
          <a:xfrm>
            <a:off x="8262182" y="3229414"/>
            <a:ext cx="695919" cy="548485"/>
            <a:chOff x="303497" y="2267239"/>
            <a:chExt cx="6455651" cy="6738139"/>
          </a:xfrm>
        </p:grpSpPr>
        <p:grpSp>
          <p:nvGrpSpPr>
            <p:cNvPr id="556" name="Google Shape;556;ga8f731bc1d_0_464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557" name="Google Shape;557;ga8f731bc1d_0_464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ga8f731bc1d_0_464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ga8f731bc1d_0_464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ga8f731bc1d_0_464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561" name="Google Shape;561;ga8f731bc1d_0_464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ga8f731bc1d_0_464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ga8f731bc1d_0_464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4" name="Google Shape;564;ga8f731bc1d_0_464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565" name="Google Shape;565;ga8f731bc1d_0_464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ga8f731bc1d_0_464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ga8f731bc1d_0_464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a8f731bc1d_0_464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ga8f731bc1d_0_464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ga8f731bc1d_0_464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571" name="Google Shape;571;ga8f731bc1d_0_464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ga8f731bc1d_0_464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ga8f731bc1d_0_464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ga8f731bc1d_0_464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ga8f731bc1d_0_464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6" name="Google Shape;576;ga8f731bc1d_0_464"/>
          <p:cNvSpPr txBox="1"/>
          <p:nvPr/>
        </p:nvSpPr>
        <p:spPr>
          <a:xfrm>
            <a:off x="9149125" y="2266900"/>
            <a:ext cx="2858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Organized by Conversion Tag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7" name="Google Shape;577;ga8f731bc1d_0_464"/>
          <p:cNvSpPr txBox="1"/>
          <p:nvPr/>
        </p:nvSpPr>
        <p:spPr>
          <a:xfrm>
            <a:off x="9149125" y="3041650"/>
            <a:ext cx="2858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ROI written back at100% completion of journey (i.e. 10 Confirmation)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8" name="Google Shape;578;ga8f731bc1d_0_464"/>
          <p:cNvSpPr txBox="1"/>
          <p:nvPr/>
        </p:nvSpPr>
        <p:spPr>
          <a:xfrm>
            <a:off x="9149125" y="4061375"/>
            <a:ext cx="3183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Incomplete journeys still show value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79" name="Google Shape;579;ga8f731bc1d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00" y="1672413"/>
            <a:ext cx="7846002" cy="488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a8f731bc1d_0_696"/>
          <p:cNvSpPr txBox="1"/>
          <p:nvPr>
            <p:ph idx="4294967295" type="title"/>
          </p:nvPr>
        </p:nvSpPr>
        <p:spPr>
          <a:xfrm>
            <a:off x="1770450" y="403350"/>
            <a:ext cx="70899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</a:pPr>
            <a:r>
              <a:rPr b="1" lang="en-US" sz="3200">
                <a:solidFill>
                  <a:schemeClr val="accent4"/>
                </a:solidFill>
              </a:rPr>
              <a:t>What your report might look like</a:t>
            </a:r>
            <a:endParaRPr b="1" sz="4100">
              <a:solidFill>
                <a:schemeClr val="accent4"/>
              </a:solidFill>
            </a:endParaRPr>
          </a:p>
        </p:txBody>
      </p:sp>
      <p:pic>
        <p:nvPicPr>
          <p:cNvPr id="585" name="Google Shape;585;ga8f731bc1d_0_6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299" y="1794450"/>
            <a:ext cx="8815775" cy="4627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6" name="Google Shape;586;ga8f731bc1d_0_696"/>
          <p:cNvGrpSpPr/>
          <p:nvPr/>
        </p:nvGrpSpPr>
        <p:grpSpPr>
          <a:xfrm>
            <a:off x="9138901" y="4220352"/>
            <a:ext cx="353124" cy="336907"/>
            <a:chOff x="303498" y="2267238"/>
            <a:chExt cx="6455651" cy="6738142"/>
          </a:xfrm>
        </p:grpSpPr>
        <p:grpSp>
          <p:nvGrpSpPr>
            <p:cNvPr id="587" name="Google Shape;587;ga8f731bc1d_0_696"/>
            <p:cNvGrpSpPr/>
            <p:nvPr/>
          </p:nvGrpSpPr>
          <p:grpSpPr>
            <a:xfrm rot="-2789263">
              <a:off x="2475129" y="5316102"/>
              <a:ext cx="1684225" cy="1081378"/>
              <a:chOff x="4481513" y="3678059"/>
              <a:chExt cx="1614600" cy="1036675"/>
            </a:xfrm>
          </p:grpSpPr>
          <p:sp>
            <p:nvSpPr>
              <p:cNvPr id="588" name="Google Shape;588;ga8f731bc1d_0_696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a8f731bc1d_0_696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a8f731bc1d_0_696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ga8f731bc1d_0_696"/>
            <p:cNvGrpSpPr/>
            <p:nvPr/>
          </p:nvGrpSpPr>
          <p:grpSpPr>
            <a:xfrm rot="-2789263">
              <a:off x="3630943" y="4100240"/>
              <a:ext cx="1684225" cy="1076281"/>
              <a:chOff x="6096000" y="3187521"/>
              <a:chExt cx="1614600" cy="1031788"/>
            </a:xfrm>
          </p:grpSpPr>
          <p:sp>
            <p:nvSpPr>
              <p:cNvPr id="592" name="Google Shape;592;ga8f731bc1d_0_696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ga8f731bc1d_0_696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ga8f731bc1d_0_696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ga8f731bc1d_0_696"/>
            <p:cNvGrpSpPr/>
            <p:nvPr/>
          </p:nvGrpSpPr>
          <p:grpSpPr>
            <a:xfrm rot="-2789263">
              <a:off x="4732721" y="2800776"/>
              <a:ext cx="1935812" cy="1081340"/>
              <a:chOff x="7700963" y="3678059"/>
              <a:chExt cx="1855787" cy="1036638"/>
            </a:xfrm>
          </p:grpSpPr>
          <p:sp>
            <p:nvSpPr>
              <p:cNvPr id="596" name="Google Shape;596;ga8f731bc1d_0_696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ga8f731bc1d_0_696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ga8f731bc1d_0_696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ga8f731bc1d_0_696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ga8f731bc1d_0_696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1" name="Google Shape;601;ga8f731bc1d_0_696"/>
            <p:cNvGrpSpPr/>
            <p:nvPr/>
          </p:nvGrpSpPr>
          <p:grpSpPr>
            <a:xfrm rot="-2789263">
              <a:off x="226993" y="7009793"/>
              <a:ext cx="2997281" cy="1076372"/>
              <a:chOff x="1608138" y="3187521"/>
              <a:chExt cx="2873375" cy="1031876"/>
            </a:xfrm>
          </p:grpSpPr>
          <p:sp>
            <p:nvSpPr>
              <p:cNvPr id="602" name="Google Shape;602;ga8f731bc1d_0_696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ga8f731bc1d_0_696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ga8f731bc1d_0_696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ga8f731bc1d_0_696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ga8f731bc1d_0_696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7" name="Google Shape;607;ga8f731bc1d_0_696"/>
          <p:cNvGrpSpPr/>
          <p:nvPr/>
        </p:nvGrpSpPr>
        <p:grpSpPr>
          <a:xfrm>
            <a:off x="9090486" y="2425874"/>
            <a:ext cx="401541" cy="336907"/>
            <a:chOff x="303498" y="2267238"/>
            <a:chExt cx="6455651" cy="6738142"/>
          </a:xfrm>
        </p:grpSpPr>
        <p:grpSp>
          <p:nvGrpSpPr>
            <p:cNvPr id="608" name="Google Shape;608;ga8f731bc1d_0_696"/>
            <p:cNvGrpSpPr/>
            <p:nvPr/>
          </p:nvGrpSpPr>
          <p:grpSpPr>
            <a:xfrm rot="-2789263">
              <a:off x="2475129" y="5316102"/>
              <a:ext cx="1684225" cy="1081378"/>
              <a:chOff x="4481513" y="3678059"/>
              <a:chExt cx="1614600" cy="1036675"/>
            </a:xfrm>
          </p:grpSpPr>
          <p:sp>
            <p:nvSpPr>
              <p:cNvPr id="609" name="Google Shape;609;ga8f731bc1d_0_696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ga8f731bc1d_0_696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ga8f731bc1d_0_696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ga8f731bc1d_0_696"/>
            <p:cNvGrpSpPr/>
            <p:nvPr/>
          </p:nvGrpSpPr>
          <p:grpSpPr>
            <a:xfrm rot="-2789263">
              <a:off x="3630943" y="4100240"/>
              <a:ext cx="1684225" cy="1076281"/>
              <a:chOff x="6096000" y="3187521"/>
              <a:chExt cx="1614600" cy="1031788"/>
            </a:xfrm>
          </p:grpSpPr>
          <p:sp>
            <p:nvSpPr>
              <p:cNvPr id="613" name="Google Shape;613;ga8f731bc1d_0_696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ga8f731bc1d_0_696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ga8f731bc1d_0_696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6" name="Google Shape;616;ga8f731bc1d_0_696"/>
            <p:cNvGrpSpPr/>
            <p:nvPr/>
          </p:nvGrpSpPr>
          <p:grpSpPr>
            <a:xfrm rot="-2789263">
              <a:off x="4732721" y="2800776"/>
              <a:ext cx="1935812" cy="1081340"/>
              <a:chOff x="7700963" y="3678059"/>
              <a:chExt cx="1855787" cy="1036638"/>
            </a:xfrm>
          </p:grpSpPr>
          <p:sp>
            <p:nvSpPr>
              <p:cNvPr id="617" name="Google Shape;617;ga8f731bc1d_0_696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ga8f731bc1d_0_696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ga8f731bc1d_0_696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ga8f731bc1d_0_696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ga8f731bc1d_0_696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2" name="Google Shape;622;ga8f731bc1d_0_696"/>
            <p:cNvGrpSpPr/>
            <p:nvPr/>
          </p:nvGrpSpPr>
          <p:grpSpPr>
            <a:xfrm rot="-2789263">
              <a:off x="226993" y="7009793"/>
              <a:ext cx="2997281" cy="1076372"/>
              <a:chOff x="1608138" y="3187521"/>
              <a:chExt cx="2873375" cy="1031876"/>
            </a:xfrm>
          </p:grpSpPr>
          <p:sp>
            <p:nvSpPr>
              <p:cNvPr id="623" name="Google Shape;623;ga8f731bc1d_0_696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ga8f731bc1d_0_696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ga8f731bc1d_0_696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ga8f731bc1d_0_696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ga8f731bc1d_0_696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8" name="Google Shape;628;ga8f731bc1d_0_696"/>
          <p:cNvGrpSpPr/>
          <p:nvPr/>
        </p:nvGrpSpPr>
        <p:grpSpPr>
          <a:xfrm>
            <a:off x="9090478" y="3260564"/>
            <a:ext cx="401541" cy="336907"/>
            <a:chOff x="303498" y="2267238"/>
            <a:chExt cx="6455651" cy="6738142"/>
          </a:xfrm>
        </p:grpSpPr>
        <p:grpSp>
          <p:nvGrpSpPr>
            <p:cNvPr id="629" name="Google Shape;629;ga8f731bc1d_0_696"/>
            <p:cNvGrpSpPr/>
            <p:nvPr/>
          </p:nvGrpSpPr>
          <p:grpSpPr>
            <a:xfrm rot="-2789263">
              <a:off x="2475129" y="5316102"/>
              <a:ext cx="1684225" cy="1081378"/>
              <a:chOff x="4481513" y="3678059"/>
              <a:chExt cx="1614600" cy="1036675"/>
            </a:xfrm>
          </p:grpSpPr>
          <p:sp>
            <p:nvSpPr>
              <p:cNvPr id="630" name="Google Shape;630;ga8f731bc1d_0_696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ga8f731bc1d_0_696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ga8f731bc1d_0_696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ga8f731bc1d_0_696"/>
            <p:cNvGrpSpPr/>
            <p:nvPr/>
          </p:nvGrpSpPr>
          <p:grpSpPr>
            <a:xfrm rot="-2789263">
              <a:off x="3630943" y="4100240"/>
              <a:ext cx="1684225" cy="1076281"/>
              <a:chOff x="6096000" y="3187521"/>
              <a:chExt cx="1614600" cy="1031788"/>
            </a:xfrm>
          </p:grpSpPr>
          <p:sp>
            <p:nvSpPr>
              <p:cNvPr id="634" name="Google Shape;634;ga8f731bc1d_0_696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ga8f731bc1d_0_696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ga8f731bc1d_0_696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7" name="Google Shape;637;ga8f731bc1d_0_696"/>
            <p:cNvGrpSpPr/>
            <p:nvPr/>
          </p:nvGrpSpPr>
          <p:grpSpPr>
            <a:xfrm rot="-2789263">
              <a:off x="4732721" y="2800776"/>
              <a:ext cx="1935812" cy="1081340"/>
              <a:chOff x="7700963" y="3678059"/>
              <a:chExt cx="1855787" cy="1036638"/>
            </a:xfrm>
          </p:grpSpPr>
          <p:sp>
            <p:nvSpPr>
              <p:cNvPr id="638" name="Google Shape;638;ga8f731bc1d_0_696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ga8f731bc1d_0_696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ga8f731bc1d_0_696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ga8f731bc1d_0_696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ga8f731bc1d_0_696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ga8f731bc1d_0_696"/>
            <p:cNvGrpSpPr/>
            <p:nvPr/>
          </p:nvGrpSpPr>
          <p:grpSpPr>
            <a:xfrm rot="-2789263">
              <a:off x="226993" y="7009793"/>
              <a:ext cx="2997281" cy="1076372"/>
              <a:chOff x="1608138" y="3187521"/>
              <a:chExt cx="2873375" cy="1031876"/>
            </a:xfrm>
          </p:grpSpPr>
          <p:sp>
            <p:nvSpPr>
              <p:cNvPr id="644" name="Google Shape;644;ga8f731bc1d_0_696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ga8f731bc1d_0_696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ga8f731bc1d_0_696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ga8f731bc1d_0_696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a8f731bc1d_0_696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9" name="Google Shape;649;ga8f731bc1d_0_696"/>
          <p:cNvSpPr txBox="1"/>
          <p:nvPr/>
        </p:nvSpPr>
        <p:spPr>
          <a:xfrm>
            <a:off x="9492025" y="2300763"/>
            <a:ext cx="2858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30 day report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ga8f731bc1d_0_696"/>
          <p:cNvSpPr txBox="1"/>
          <p:nvPr/>
        </p:nvSpPr>
        <p:spPr>
          <a:xfrm>
            <a:off x="9492025" y="3075513"/>
            <a:ext cx="2858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$118k ROI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1" name="Google Shape;651;ga8f731bc1d_0_696"/>
          <p:cNvSpPr txBox="1"/>
          <p:nvPr/>
        </p:nvSpPr>
        <p:spPr>
          <a:xfrm>
            <a:off x="9492025" y="4095238"/>
            <a:ext cx="31830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Ability to sort by project, campaigns, include other demographic information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a8f731bc1d_0_359"/>
          <p:cNvSpPr txBox="1"/>
          <p:nvPr>
            <p:ph idx="4294967295" type="title"/>
          </p:nvPr>
        </p:nvSpPr>
        <p:spPr>
          <a:xfrm>
            <a:off x="1770450" y="403350"/>
            <a:ext cx="70899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</a:pPr>
            <a:r>
              <a:rPr b="1" lang="en-US" sz="3700">
                <a:solidFill>
                  <a:schemeClr val="accent4"/>
                </a:solidFill>
              </a:rPr>
              <a:t>Definitions: </a:t>
            </a:r>
            <a:endParaRPr b="1" sz="4500">
              <a:solidFill>
                <a:srgbClr val="FFFFFF"/>
              </a:solidFill>
            </a:endParaRPr>
          </a:p>
        </p:txBody>
      </p:sp>
      <p:grpSp>
        <p:nvGrpSpPr>
          <p:cNvPr id="657" name="Google Shape;657;ga8f731bc1d_0_359"/>
          <p:cNvGrpSpPr/>
          <p:nvPr/>
        </p:nvGrpSpPr>
        <p:grpSpPr>
          <a:xfrm>
            <a:off x="874119" y="4102539"/>
            <a:ext cx="695919" cy="548485"/>
            <a:chOff x="303497" y="2267239"/>
            <a:chExt cx="6455651" cy="6738139"/>
          </a:xfrm>
        </p:grpSpPr>
        <p:grpSp>
          <p:nvGrpSpPr>
            <p:cNvPr id="658" name="Google Shape;658;ga8f731bc1d_0_359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659" name="Google Shape;659;ga8f731bc1d_0_359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ga8f731bc1d_0_359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ga8f731bc1d_0_359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ga8f731bc1d_0_359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663" name="Google Shape;663;ga8f731bc1d_0_359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ga8f731bc1d_0_359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ga8f731bc1d_0_359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6" name="Google Shape;666;ga8f731bc1d_0_359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667" name="Google Shape;667;ga8f731bc1d_0_359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ga8f731bc1d_0_359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ga8f731bc1d_0_359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ga8f731bc1d_0_359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ga8f731bc1d_0_359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ga8f731bc1d_0_359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673" name="Google Shape;673;ga8f731bc1d_0_359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ga8f731bc1d_0_359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ga8f731bc1d_0_359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ga8f731bc1d_0_359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ga8f731bc1d_0_359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78" name="Google Shape;678;ga8f731bc1d_0_359"/>
          <p:cNvGrpSpPr/>
          <p:nvPr/>
        </p:nvGrpSpPr>
        <p:grpSpPr>
          <a:xfrm>
            <a:off x="874119" y="1988351"/>
            <a:ext cx="695919" cy="548485"/>
            <a:chOff x="303497" y="2267239"/>
            <a:chExt cx="6455651" cy="6738139"/>
          </a:xfrm>
        </p:grpSpPr>
        <p:grpSp>
          <p:nvGrpSpPr>
            <p:cNvPr id="679" name="Google Shape;679;ga8f731bc1d_0_359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680" name="Google Shape;680;ga8f731bc1d_0_359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ga8f731bc1d_0_359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ga8f731bc1d_0_359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ga8f731bc1d_0_359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684" name="Google Shape;684;ga8f731bc1d_0_359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ga8f731bc1d_0_359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ga8f731bc1d_0_359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7" name="Google Shape;687;ga8f731bc1d_0_359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688" name="Google Shape;688;ga8f731bc1d_0_359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ga8f731bc1d_0_359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ga8f731bc1d_0_359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ga8f731bc1d_0_359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ga8f731bc1d_0_359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ga8f731bc1d_0_359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694" name="Google Shape;694;ga8f731bc1d_0_359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ga8f731bc1d_0_359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ga8f731bc1d_0_359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ga8f731bc1d_0_359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ga8f731bc1d_0_359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9" name="Google Shape;699;ga8f731bc1d_0_359"/>
          <p:cNvGrpSpPr/>
          <p:nvPr/>
        </p:nvGrpSpPr>
        <p:grpSpPr>
          <a:xfrm>
            <a:off x="874119" y="3007976"/>
            <a:ext cx="695919" cy="548485"/>
            <a:chOff x="303497" y="2267239"/>
            <a:chExt cx="6455651" cy="6738139"/>
          </a:xfrm>
        </p:grpSpPr>
        <p:grpSp>
          <p:nvGrpSpPr>
            <p:cNvPr id="700" name="Google Shape;700;ga8f731bc1d_0_359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701" name="Google Shape;701;ga8f731bc1d_0_359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ga8f731bc1d_0_359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ga8f731bc1d_0_359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4" name="Google Shape;704;ga8f731bc1d_0_359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705" name="Google Shape;705;ga8f731bc1d_0_359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ga8f731bc1d_0_359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ga8f731bc1d_0_359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ga8f731bc1d_0_359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709" name="Google Shape;709;ga8f731bc1d_0_359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ga8f731bc1d_0_359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ga8f731bc1d_0_359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ga8f731bc1d_0_359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ga8f731bc1d_0_359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ga8f731bc1d_0_359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715" name="Google Shape;715;ga8f731bc1d_0_359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ga8f731bc1d_0_359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ga8f731bc1d_0_359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ga8f731bc1d_0_359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ga8f731bc1d_0_359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20" name="Google Shape;720;ga8f731bc1d_0_359"/>
          <p:cNvSpPr txBox="1"/>
          <p:nvPr/>
        </p:nvSpPr>
        <p:spPr>
          <a:xfrm>
            <a:off x="1946725" y="1856575"/>
            <a:ext cx="9131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Tag: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defines the page and information you want to record.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1" name="Google Shape;721;ga8f731bc1d_0_359"/>
          <p:cNvSpPr txBox="1"/>
          <p:nvPr/>
        </p:nvSpPr>
        <p:spPr>
          <a:xfrm>
            <a:off x="1895125" y="2809650"/>
            <a:ext cx="700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Value: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add a value when you are recording transactional data.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2" name="Google Shape;722;ga8f731bc1d_0_359"/>
          <p:cNvSpPr txBox="1"/>
          <p:nvPr/>
        </p:nvSpPr>
        <p:spPr>
          <a:xfrm>
            <a:off x="1895125" y="3884375"/>
            <a:ext cx="700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Quantity: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quantity can be added for processes that involve multiple buys or downloads.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23" name="Google Shape;723;ga8f731bc1d_0_359"/>
          <p:cNvGrpSpPr/>
          <p:nvPr/>
        </p:nvGrpSpPr>
        <p:grpSpPr>
          <a:xfrm>
            <a:off x="874119" y="5197126"/>
            <a:ext cx="695919" cy="548485"/>
            <a:chOff x="303497" y="2267239"/>
            <a:chExt cx="6455651" cy="6738139"/>
          </a:xfrm>
        </p:grpSpPr>
        <p:grpSp>
          <p:nvGrpSpPr>
            <p:cNvPr id="724" name="Google Shape;724;ga8f731bc1d_0_359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725" name="Google Shape;725;ga8f731bc1d_0_359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ga8f731bc1d_0_359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ga8f731bc1d_0_359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8" name="Google Shape;728;ga8f731bc1d_0_359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729" name="Google Shape;729;ga8f731bc1d_0_359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ga8f731bc1d_0_359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ga8f731bc1d_0_359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2" name="Google Shape;732;ga8f731bc1d_0_359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733" name="Google Shape;733;ga8f731bc1d_0_359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ga8f731bc1d_0_359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ga8f731bc1d_0_359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ga8f731bc1d_0_359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ga8f731bc1d_0_359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ga8f731bc1d_0_359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739" name="Google Shape;739;ga8f731bc1d_0_359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ga8f731bc1d_0_359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ga8f731bc1d_0_359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ga8f731bc1d_0_359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ga8f731bc1d_0_359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44" name="Google Shape;744;ga8f731bc1d_0_359"/>
          <p:cNvSpPr txBox="1"/>
          <p:nvPr/>
        </p:nvSpPr>
        <p:spPr>
          <a:xfrm>
            <a:off x="1895125" y="5086675"/>
            <a:ext cx="7006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Order: </a:t>
            </a:r>
            <a:r>
              <a:rPr b="1" i="0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transactional processes visitors may be given order numbers which can also be recorded.</a:t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a8f731bc1d_0_456"/>
          <p:cNvSpPr txBox="1"/>
          <p:nvPr>
            <p:ph idx="4294967295" type="title"/>
          </p:nvPr>
        </p:nvSpPr>
        <p:spPr>
          <a:xfrm>
            <a:off x="838200" y="1155001"/>
            <a:ext cx="105156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ato"/>
              <a:buNone/>
            </a:pPr>
            <a:r>
              <a:rPr b="1" lang="en-US" sz="3400">
                <a:solidFill>
                  <a:schemeClr val="accent4"/>
                </a:solidFill>
              </a:rPr>
              <a:t>Your script might look like this:</a:t>
            </a:r>
            <a:endParaRPr b="1" sz="4200"/>
          </a:p>
        </p:txBody>
      </p:sp>
      <p:sp>
        <p:nvSpPr>
          <p:cNvPr id="750" name="Google Shape;750;ga8f731bc1d_0_456"/>
          <p:cNvSpPr/>
          <p:nvPr/>
        </p:nvSpPr>
        <p:spPr>
          <a:xfrm>
            <a:off x="2789274" y="3472750"/>
            <a:ext cx="6117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&lt;script src="https://apps4.highroadsolution.com/clients/CLIENT/scripts/CLIENT_tracker.js"&gt;&lt;/script&gt;</a:t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1" name="Google Shape;751;ga8f731bc1d_0_456"/>
          <p:cNvSpPr/>
          <p:nvPr/>
        </p:nvSpPr>
        <p:spPr>
          <a:xfrm>
            <a:off x="1956995" y="2472562"/>
            <a:ext cx="1221300" cy="1000200"/>
          </a:xfrm>
          <a:prstGeom prst="diamond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2" name="Google Shape;752;ga8f731bc1d_0_456"/>
          <p:cNvCxnSpPr/>
          <p:nvPr/>
        </p:nvCxnSpPr>
        <p:spPr>
          <a:xfrm>
            <a:off x="2576115" y="3117290"/>
            <a:ext cx="0" cy="569610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diamond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8" name="Google Shape;75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21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b="0" i="0" lang="en-US" sz="8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0" name="Google Shape;760;p21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21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21"/>
          <p:cNvPicPr preferRelativeResize="0"/>
          <p:nvPr/>
        </p:nvPicPr>
        <p:blipFill rotWithShape="1">
          <a:blip r:embed="rId4">
            <a:alphaModFix/>
          </a:blip>
          <a:srcRect b="27954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21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21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21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21"/>
          <p:cNvSpPr txBox="1"/>
          <p:nvPr/>
        </p:nvSpPr>
        <p:spPr>
          <a:xfrm>
            <a:off x="3133725" y="1965372"/>
            <a:ext cx="8816537" cy="1420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Exercise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"/>
          <p:cNvSpPr txBox="1"/>
          <p:nvPr/>
        </p:nvSpPr>
        <p:spPr>
          <a:xfrm>
            <a:off x="964131" y="518727"/>
            <a:ext cx="4267200" cy="982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2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"/>
          <p:cNvPicPr preferRelativeResize="0"/>
          <p:nvPr/>
        </p:nvPicPr>
        <p:blipFill rotWithShape="1">
          <a:blip r:embed="rId4">
            <a:alphaModFix/>
          </a:blip>
          <a:srcRect b="27954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"/>
          <p:cNvSpPr txBox="1"/>
          <p:nvPr/>
        </p:nvSpPr>
        <p:spPr>
          <a:xfrm>
            <a:off x="868881" y="1536480"/>
            <a:ext cx="8724900" cy="3347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Conversion Tracker Overview </a:t>
            </a:r>
            <a:endParaRPr b="0" i="0" sz="24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What’s Included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Our Process</a:t>
            </a:r>
            <a:endParaRPr b="0" i="0" sz="24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 Slab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Set-Up &amp; Configuration Steps</a:t>
            </a:r>
            <a:endParaRPr b="0" i="0" sz="24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Exercise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2"/>
          <p:cNvSpPr txBox="1"/>
          <p:nvPr>
            <p:ph type="title"/>
          </p:nvPr>
        </p:nvSpPr>
        <p:spPr>
          <a:xfrm>
            <a:off x="1372539" y="640051"/>
            <a:ext cx="5823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"/>
              <a:buNone/>
            </a:pPr>
            <a:r>
              <a:rPr b="1" lang="en-US" sz="2800"/>
              <a:t>Exercise Workbook</a:t>
            </a:r>
            <a:endParaRPr/>
          </a:p>
        </p:txBody>
      </p:sp>
      <p:sp>
        <p:nvSpPr>
          <p:cNvPr id="772" name="Google Shape;772;p22"/>
          <p:cNvSpPr/>
          <p:nvPr/>
        </p:nvSpPr>
        <p:spPr>
          <a:xfrm>
            <a:off x="7704377" y="4087632"/>
            <a:ext cx="1977049" cy="186093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2"/>
          <p:cNvSpPr/>
          <p:nvPr/>
        </p:nvSpPr>
        <p:spPr>
          <a:xfrm>
            <a:off x="7844892" y="4203606"/>
            <a:ext cx="1708479" cy="16185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4" name="Google Shape;774;p22"/>
          <p:cNvGrpSpPr/>
          <p:nvPr/>
        </p:nvGrpSpPr>
        <p:grpSpPr>
          <a:xfrm>
            <a:off x="8241789" y="1799594"/>
            <a:ext cx="3449142" cy="3570403"/>
            <a:chOff x="303631" y="2267227"/>
            <a:chExt cx="6456040" cy="6738318"/>
          </a:xfrm>
        </p:grpSpPr>
        <p:grpSp>
          <p:nvGrpSpPr>
            <p:cNvPr id="775" name="Google Shape;775;p22"/>
            <p:cNvGrpSpPr/>
            <p:nvPr/>
          </p:nvGrpSpPr>
          <p:grpSpPr>
            <a:xfrm rot="-2789196">
              <a:off x="2475414" y="5316219"/>
              <a:ext cx="1684179" cy="1081386"/>
              <a:chOff x="4481513" y="3678059"/>
              <a:chExt cx="1614487" cy="1036638"/>
            </a:xfrm>
          </p:grpSpPr>
          <p:sp>
            <p:nvSpPr>
              <p:cNvPr id="776" name="Google Shape;776;p22"/>
              <p:cNvSpPr/>
              <p:nvPr/>
            </p:nvSpPr>
            <p:spPr>
              <a:xfrm>
                <a:off x="4481513" y="3678059"/>
                <a:ext cx="1614487" cy="344488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4481513" y="4022546"/>
                <a:ext cx="1614487" cy="3444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4481513" y="4367034"/>
                <a:ext cx="1614487" cy="347663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22"/>
            <p:cNvGrpSpPr/>
            <p:nvPr/>
          </p:nvGrpSpPr>
          <p:grpSpPr>
            <a:xfrm rot="-2789196">
              <a:off x="3631345" y="4100289"/>
              <a:ext cx="1684179" cy="1076420"/>
              <a:chOff x="6096000" y="3187521"/>
              <a:chExt cx="1614487" cy="1031876"/>
            </a:xfrm>
          </p:grpSpPr>
          <p:sp>
            <p:nvSpPr>
              <p:cNvPr id="780" name="Google Shape;780;p22"/>
              <p:cNvSpPr/>
              <p:nvPr/>
            </p:nvSpPr>
            <p:spPr>
              <a:xfrm>
                <a:off x="6096000" y="3187521"/>
                <a:ext cx="1614487" cy="344488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6096000" y="3532009"/>
                <a:ext cx="1614487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6096000" y="3874909"/>
                <a:ext cx="1614487" cy="344488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22"/>
            <p:cNvGrpSpPr/>
            <p:nvPr/>
          </p:nvGrpSpPr>
          <p:grpSpPr>
            <a:xfrm rot="-2789196">
              <a:off x="4733150" y="2800783"/>
              <a:ext cx="1935896" cy="1081386"/>
              <a:chOff x="7700963" y="3678059"/>
              <a:chExt cx="1855787" cy="1036638"/>
            </a:xfrm>
          </p:grpSpPr>
          <p:sp>
            <p:nvSpPr>
              <p:cNvPr id="784" name="Google Shape;784;p22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2"/>
              <p:cNvSpPr/>
              <p:nvPr/>
            </p:nvSpPr>
            <p:spPr>
              <a:xfrm>
                <a:off x="7700963" y="3678059"/>
                <a:ext cx="1738312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22"/>
              <p:cNvSpPr/>
              <p:nvPr/>
            </p:nvSpPr>
            <p:spPr>
              <a:xfrm>
                <a:off x="7700963" y="4022546"/>
                <a:ext cx="1619250" cy="34448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7700963" y="4367034"/>
                <a:ext cx="1738312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9398000" y="4049534"/>
                <a:ext cx="82550" cy="293688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22"/>
            <p:cNvGrpSpPr/>
            <p:nvPr/>
          </p:nvGrpSpPr>
          <p:grpSpPr>
            <a:xfrm rot="-2789196">
              <a:off x="227138" y="7009884"/>
              <a:ext cx="2997410" cy="1076420"/>
              <a:chOff x="1608138" y="3187521"/>
              <a:chExt cx="2873375" cy="1031876"/>
            </a:xfrm>
          </p:grpSpPr>
          <p:sp>
            <p:nvSpPr>
              <p:cNvPr id="790" name="Google Shape;790;p22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95" name="Google Shape;7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663" y="1422888"/>
            <a:ext cx="6200775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7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"/>
          <p:cNvSpPr txBox="1"/>
          <p:nvPr/>
        </p:nvSpPr>
        <p:spPr>
          <a:xfrm>
            <a:off x="2213246" y="500662"/>
            <a:ext cx="4267200" cy="1710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b="0" i="0" lang="en-US" sz="8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4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"/>
          <p:cNvPicPr preferRelativeResize="0"/>
          <p:nvPr/>
        </p:nvPicPr>
        <p:blipFill rotWithShape="1">
          <a:blip r:embed="rId4">
            <a:alphaModFix/>
          </a:blip>
          <a:srcRect b="28379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"/>
          <p:cNvPicPr preferRelativeResize="0"/>
          <p:nvPr/>
        </p:nvPicPr>
        <p:blipFill rotWithShape="1">
          <a:blip r:embed="rId4">
            <a:alphaModFix/>
          </a:blip>
          <a:srcRect b="27954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"/>
          <p:cNvPicPr preferRelativeResize="0"/>
          <p:nvPr/>
        </p:nvPicPr>
        <p:blipFill rotWithShape="1">
          <a:blip r:embed="rId5">
            <a:alphaModFix/>
          </a:blip>
          <a:srcRect b="61789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"/>
          <p:cNvPicPr preferRelativeResize="0"/>
          <p:nvPr/>
        </p:nvPicPr>
        <p:blipFill rotWithShape="1">
          <a:blip r:embed="rId5">
            <a:alphaModFix/>
          </a:blip>
          <a:srcRect b="60769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"/>
          <p:cNvSpPr txBox="1"/>
          <p:nvPr/>
        </p:nvSpPr>
        <p:spPr>
          <a:xfrm>
            <a:off x="3269580" y="1965372"/>
            <a:ext cx="8680682" cy="2343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Conversion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Tracker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"/>
          <p:cNvSpPr txBox="1"/>
          <p:nvPr>
            <p:ph idx="4294967295" type="body"/>
          </p:nvPr>
        </p:nvSpPr>
        <p:spPr>
          <a:xfrm>
            <a:off x="838200" y="2039239"/>
            <a:ext cx="4953000" cy="373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/>
              <a:t>Member join or Foundation / Donation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Product/Webinar  purchase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Conference registration</a:t>
            </a:r>
            <a:endParaRPr sz="2000"/>
          </a:p>
        </p:txBody>
      </p:sp>
      <p:sp>
        <p:nvSpPr>
          <p:cNvPr id="348" name="Google Shape;348;p5"/>
          <p:cNvSpPr txBox="1"/>
          <p:nvPr>
            <p:ph idx="4294967295" type="title"/>
          </p:nvPr>
        </p:nvSpPr>
        <p:spPr>
          <a:xfrm>
            <a:off x="838200" y="1155001"/>
            <a:ext cx="10515600" cy="884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Lato"/>
              <a:buNone/>
            </a:pPr>
            <a:r>
              <a:rPr b="1" lang="en-US" sz="3600"/>
              <a:t>What email conversions are you tracking?</a:t>
            </a: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7447876" y="4731050"/>
            <a:ext cx="3322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member, customer,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 prospect </a:t>
            </a:r>
            <a:r>
              <a:rPr b="1" i="0" lang="en-US" sz="24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taking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action</a:t>
            </a: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on your goal.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6606320" y="3382012"/>
            <a:ext cx="1221292" cy="1000124"/>
          </a:xfrm>
          <a:prstGeom prst="diamond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5"/>
          <p:cNvCxnSpPr/>
          <p:nvPr/>
        </p:nvCxnSpPr>
        <p:spPr>
          <a:xfrm>
            <a:off x="7225440" y="4026740"/>
            <a:ext cx="0" cy="5696125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diamond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"/>
          <p:cNvSpPr/>
          <p:nvPr/>
        </p:nvSpPr>
        <p:spPr>
          <a:xfrm>
            <a:off x="4179383" y="2190751"/>
            <a:ext cx="1221292" cy="1000124"/>
          </a:xfrm>
          <a:prstGeom prst="diamond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7" name="Google Shape;357;p6"/>
          <p:cNvCxnSpPr/>
          <p:nvPr/>
        </p:nvCxnSpPr>
        <p:spPr>
          <a:xfrm>
            <a:off x="4798503" y="2835479"/>
            <a:ext cx="0" cy="5696125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diamond"/>
            <a:tailEnd len="sm" w="sm" type="none"/>
          </a:ln>
        </p:spPr>
      </p:cxnSp>
      <p:sp>
        <p:nvSpPr>
          <p:cNvPr id="358" name="Google Shape;358;p6"/>
          <p:cNvSpPr/>
          <p:nvPr/>
        </p:nvSpPr>
        <p:spPr>
          <a:xfrm>
            <a:off x="5161974" y="3289200"/>
            <a:ext cx="48039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Conversion Tracker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 a method of tracking the journey when a customer, member, or prospect takes the desired action and attributes the conversion back to the </a:t>
            </a:r>
            <a:r>
              <a:rPr b="1" i="0" lang="en-US" sz="240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email send.</a:t>
            </a:r>
            <a:endParaRPr b="1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6"/>
          <p:cNvSpPr txBox="1"/>
          <p:nvPr/>
        </p:nvSpPr>
        <p:spPr>
          <a:xfrm>
            <a:off x="838200" y="1257351"/>
            <a:ext cx="10515600" cy="1393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rPr b="1" i="0" lang="en-US" sz="333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What is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rPr b="1" i="0" lang="en-US" sz="333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conversion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rPr b="1" i="0" lang="en-US" sz="333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tracker?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a8f731bc1d_0_769"/>
          <p:cNvSpPr txBox="1"/>
          <p:nvPr>
            <p:ph type="title"/>
          </p:nvPr>
        </p:nvSpPr>
        <p:spPr>
          <a:xfrm>
            <a:off x="644582" y="1184925"/>
            <a:ext cx="9507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Lato"/>
              <a:buNone/>
            </a:pPr>
            <a:r>
              <a:rPr b="1" lang="en-US" sz="2800"/>
              <a:t>Ways to use the Conversion Tracker Data</a:t>
            </a:r>
            <a:endParaRPr/>
          </a:p>
        </p:txBody>
      </p:sp>
      <p:sp>
        <p:nvSpPr>
          <p:cNvPr id="365" name="Google Shape;365;ga8f731bc1d_0_769"/>
          <p:cNvSpPr txBox="1"/>
          <p:nvPr>
            <p:ph idx="1" type="body"/>
          </p:nvPr>
        </p:nvSpPr>
        <p:spPr>
          <a:xfrm>
            <a:off x="644583" y="1919945"/>
            <a:ext cx="7191000" cy="48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</a:pPr>
            <a:r>
              <a:t/>
            </a:r>
            <a:endParaRPr sz="1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-US" sz="1800"/>
              <a:t>Run an Export Manager report on the overall email program at a regular cadence to attribute X dollars (ROI) to your email promotions </a:t>
            </a:r>
            <a:endParaRPr sz="18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Automation program scenario: Because you clicked from my emails and made it 50% of the way through the journey on my website (but didn’t convert) then I want to nurture you in one of my warm leads drip campaigns</a:t>
            </a:r>
            <a:endParaRPr sz="18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Automation program scenario: Because you clicked from my emails and made it 100% of the way through the journey on my website (converted), then I want to nurture you in one of my warm drip campaigns</a:t>
            </a:r>
            <a:endParaRPr sz="1800"/>
          </a:p>
          <a:p>
            <a:pPr indent="-1143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366" name="Google Shape;366;ga8f731bc1d_0_769"/>
          <p:cNvSpPr/>
          <p:nvPr/>
        </p:nvSpPr>
        <p:spPr>
          <a:xfrm>
            <a:off x="8056080" y="4143990"/>
            <a:ext cx="1977000" cy="18609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a8f731bc1d_0_769"/>
          <p:cNvSpPr/>
          <p:nvPr/>
        </p:nvSpPr>
        <p:spPr>
          <a:xfrm>
            <a:off x="8196595" y="4259964"/>
            <a:ext cx="1708500" cy="1618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ga8f731bc1d_0_769"/>
          <p:cNvGrpSpPr/>
          <p:nvPr/>
        </p:nvGrpSpPr>
        <p:grpSpPr>
          <a:xfrm>
            <a:off x="8593436" y="1856036"/>
            <a:ext cx="3449254" cy="3570540"/>
            <a:chOff x="303497" y="2267239"/>
            <a:chExt cx="6455651" cy="6738139"/>
          </a:xfrm>
        </p:grpSpPr>
        <p:grpSp>
          <p:nvGrpSpPr>
            <p:cNvPr id="369" name="Google Shape;369;ga8f731bc1d_0_769"/>
            <p:cNvGrpSpPr/>
            <p:nvPr/>
          </p:nvGrpSpPr>
          <p:grpSpPr>
            <a:xfrm rot="-2789263">
              <a:off x="2475128" y="5316100"/>
              <a:ext cx="1684225" cy="1081378"/>
              <a:chOff x="4481513" y="3678059"/>
              <a:chExt cx="1614600" cy="1036675"/>
            </a:xfrm>
          </p:grpSpPr>
          <p:sp>
            <p:nvSpPr>
              <p:cNvPr id="370" name="Google Shape;370;ga8f731bc1d_0_769"/>
              <p:cNvSpPr/>
              <p:nvPr/>
            </p:nvSpPr>
            <p:spPr>
              <a:xfrm>
                <a:off x="4481513" y="3678059"/>
                <a:ext cx="1614600" cy="344400"/>
              </a:xfrm>
              <a:prstGeom prst="rect">
                <a:avLst/>
              </a:prstGeom>
              <a:solidFill>
                <a:srgbClr val="C9C9C9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ga8f731bc1d_0_769"/>
              <p:cNvSpPr/>
              <p:nvPr/>
            </p:nvSpPr>
            <p:spPr>
              <a:xfrm>
                <a:off x="4481513" y="4022546"/>
                <a:ext cx="1614600" cy="344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ga8f731bc1d_0_769"/>
              <p:cNvSpPr/>
              <p:nvPr/>
            </p:nvSpPr>
            <p:spPr>
              <a:xfrm>
                <a:off x="4481513" y="4367034"/>
                <a:ext cx="1614600" cy="347700"/>
              </a:xfrm>
              <a:prstGeom prst="rect">
                <a:avLst/>
              </a:prstGeom>
              <a:solidFill>
                <a:srgbClr val="7B7B7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" name="Google Shape;373;ga8f731bc1d_0_769"/>
            <p:cNvGrpSpPr/>
            <p:nvPr/>
          </p:nvGrpSpPr>
          <p:grpSpPr>
            <a:xfrm rot="-2789263">
              <a:off x="3630944" y="4100240"/>
              <a:ext cx="1684225" cy="1076281"/>
              <a:chOff x="6096000" y="3187521"/>
              <a:chExt cx="1614600" cy="1031788"/>
            </a:xfrm>
          </p:grpSpPr>
          <p:sp>
            <p:nvSpPr>
              <p:cNvPr id="374" name="Google Shape;374;ga8f731bc1d_0_769"/>
              <p:cNvSpPr/>
              <p:nvPr/>
            </p:nvSpPr>
            <p:spPr>
              <a:xfrm>
                <a:off x="6096000" y="3187521"/>
                <a:ext cx="1614600" cy="344400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ga8f731bc1d_0_769"/>
              <p:cNvSpPr/>
              <p:nvPr/>
            </p:nvSpPr>
            <p:spPr>
              <a:xfrm>
                <a:off x="6096000" y="3532009"/>
                <a:ext cx="1614600" cy="342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ga8f731bc1d_0_769"/>
              <p:cNvSpPr/>
              <p:nvPr/>
            </p:nvSpPr>
            <p:spPr>
              <a:xfrm>
                <a:off x="6096000" y="3874909"/>
                <a:ext cx="1614600" cy="344400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ga8f731bc1d_0_769"/>
            <p:cNvGrpSpPr/>
            <p:nvPr/>
          </p:nvGrpSpPr>
          <p:grpSpPr>
            <a:xfrm rot="-2789263">
              <a:off x="4732720" y="2800777"/>
              <a:ext cx="1935812" cy="1081340"/>
              <a:chOff x="7700963" y="3678059"/>
              <a:chExt cx="1855787" cy="1036638"/>
            </a:xfrm>
          </p:grpSpPr>
          <p:sp>
            <p:nvSpPr>
              <p:cNvPr id="378" name="Google Shape;378;ga8f731bc1d_0_769"/>
              <p:cNvSpPr/>
              <p:nvPr/>
            </p:nvSpPr>
            <p:spPr>
              <a:xfrm>
                <a:off x="9224963" y="3678059"/>
                <a:ext cx="331787" cy="1036638"/>
              </a:xfrm>
              <a:custGeom>
                <a:rect b="b" l="l" r="r" t="t"/>
                <a:pathLst>
                  <a:path extrusionOk="0" h="653" w="209">
                    <a:moveTo>
                      <a:pt x="0" y="162"/>
                    </a:moveTo>
                    <a:lnTo>
                      <a:pt x="135" y="0"/>
                    </a:lnTo>
                    <a:lnTo>
                      <a:pt x="209" y="210"/>
                    </a:lnTo>
                    <a:lnTo>
                      <a:pt x="209" y="443"/>
                    </a:lnTo>
                    <a:lnTo>
                      <a:pt x="135" y="653"/>
                    </a:lnTo>
                    <a:lnTo>
                      <a:pt x="0" y="488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BA17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ga8f731bc1d_0_769"/>
              <p:cNvSpPr/>
              <p:nvPr/>
            </p:nvSpPr>
            <p:spPr>
              <a:xfrm>
                <a:off x="7700963" y="3678059"/>
                <a:ext cx="1738313" cy="344488"/>
              </a:xfrm>
              <a:custGeom>
                <a:rect b="b" l="l" r="r" t="t"/>
                <a:pathLst>
                  <a:path extrusionOk="0" h="217" w="1095">
                    <a:moveTo>
                      <a:pt x="1020" y="217"/>
                    </a:moveTo>
                    <a:lnTo>
                      <a:pt x="1095" y="0"/>
                    </a:lnTo>
                    <a:lnTo>
                      <a:pt x="0" y="0"/>
                    </a:lnTo>
                    <a:lnTo>
                      <a:pt x="0" y="217"/>
                    </a:lnTo>
                    <a:lnTo>
                      <a:pt x="1020" y="217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ga8f731bc1d_0_769"/>
              <p:cNvSpPr/>
              <p:nvPr/>
            </p:nvSpPr>
            <p:spPr>
              <a:xfrm>
                <a:off x="7700963" y="4022546"/>
                <a:ext cx="1619100" cy="3444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ga8f731bc1d_0_769"/>
              <p:cNvSpPr/>
              <p:nvPr/>
            </p:nvSpPr>
            <p:spPr>
              <a:xfrm>
                <a:off x="7700963" y="4367034"/>
                <a:ext cx="1738313" cy="347663"/>
              </a:xfrm>
              <a:custGeom>
                <a:rect b="b" l="l" r="r" t="t"/>
                <a:pathLst>
                  <a:path extrusionOk="0" h="219" w="1095">
                    <a:moveTo>
                      <a:pt x="1095" y="219"/>
                    </a:moveTo>
                    <a:lnTo>
                      <a:pt x="1020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1095" y="219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ga8f731bc1d_0_769"/>
              <p:cNvSpPr/>
              <p:nvPr/>
            </p:nvSpPr>
            <p:spPr>
              <a:xfrm>
                <a:off x="9398000" y="4049534"/>
                <a:ext cx="82500" cy="293700"/>
              </a:xfrm>
              <a:prstGeom prst="ellipse">
                <a:avLst/>
              </a:pr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ga8f731bc1d_0_769"/>
            <p:cNvGrpSpPr/>
            <p:nvPr/>
          </p:nvGrpSpPr>
          <p:grpSpPr>
            <a:xfrm rot="-2789263">
              <a:off x="226992" y="7009792"/>
              <a:ext cx="2997281" cy="1076372"/>
              <a:chOff x="1608138" y="3187521"/>
              <a:chExt cx="2873375" cy="1031876"/>
            </a:xfrm>
          </p:grpSpPr>
          <p:sp>
            <p:nvSpPr>
              <p:cNvPr id="384" name="Google Shape;384;ga8f731bc1d_0_769"/>
              <p:cNvSpPr/>
              <p:nvPr/>
            </p:nvSpPr>
            <p:spPr>
              <a:xfrm>
                <a:off x="1608138" y="3187521"/>
                <a:ext cx="1490662" cy="1031875"/>
              </a:xfrm>
              <a:custGeom>
                <a:rect b="b" l="l" r="r" t="t"/>
                <a:pathLst>
                  <a:path extrusionOk="0" h="650" w="939">
                    <a:moveTo>
                      <a:pt x="793" y="650"/>
                    </a:moveTo>
                    <a:lnTo>
                      <a:pt x="0" y="326"/>
                    </a:lnTo>
                    <a:lnTo>
                      <a:pt x="793" y="0"/>
                    </a:lnTo>
                    <a:lnTo>
                      <a:pt x="939" y="0"/>
                    </a:lnTo>
                    <a:lnTo>
                      <a:pt x="939" y="650"/>
                    </a:lnTo>
                    <a:lnTo>
                      <a:pt x="793" y="650"/>
                    </a:lnTo>
                    <a:close/>
                  </a:path>
                </a:pathLst>
              </a:custGeom>
              <a:solidFill>
                <a:srgbClr val="D4AC8C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ga8f731bc1d_0_769"/>
              <p:cNvSpPr/>
              <p:nvPr/>
            </p:nvSpPr>
            <p:spPr>
              <a:xfrm>
                <a:off x="2738438" y="3187521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9"/>
                      <a:pt x="0" y="52"/>
                      <a:pt x="5" y="59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ga8f731bc1d_0_769"/>
              <p:cNvSpPr/>
              <p:nvPr/>
            </p:nvSpPr>
            <p:spPr>
              <a:xfrm>
                <a:off x="2738438" y="3532009"/>
                <a:ext cx="1743075" cy="342900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39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ga8f731bc1d_0_769"/>
              <p:cNvSpPr/>
              <p:nvPr/>
            </p:nvSpPr>
            <p:spPr>
              <a:xfrm>
                <a:off x="2738438" y="3874909"/>
                <a:ext cx="1743075" cy="344488"/>
              </a:xfrm>
              <a:custGeom>
                <a:rect b="b" l="l" r="r" t="t"/>
                <a:pathLst>
                  <a:path extrusionOk="0" h="91" w="464">
                    <a:moveTo>
                      <a:pt x="46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2" y="0"/>
                      <a:pt x="21" y="6"/>
                      <a:pt x="16" y="1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40"/>
                      <a:pt x="0" y="52"/>
                      <a:pt x="5" y="60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1" y="85"/>
                      <a:pt x="32" y="91"/>
                      <a:pt x="41" y="91"/>
                    </a:cubicBezTo>
                    <a:cubicBezTo>
                      <a:pt x="464" y="91"/>
                      <a:pt x="464" y="91"/>
                      <a:pt x="464" y="91"/>
                    </a:cubicBez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E75B5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ga8f731bc1d_0_769"/>
              <p:cNvSpPr/>
              <p:nvPr/>
            </p:nvSpPr>
            <p:spPr>
              <a:xfrm>
                <a:off x="1608138" y="3538359"/>
                <a:ext cx="428625" cy="333375"/>
              </a:xfrm>
              <a:custGeom>
                <a:rect b="b" l="l" r="r" t="t"/>
                <a:pathLst>
                  <a:path extrusionOk="0" h="88" w="114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anchorCtr="0" anchor="t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700"/>
                  <a:buFont typeface="Arial"/>
                  <a:buNone/>
                </a:pPr>
                <a:r>
                  <a:t/>
                </a:r>
                <a:endParaRPr b="0" i="0" sz="27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260952" cy="70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2" cy="696685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7"/>
          <p:cNvSpPr/>
          <p:nvPr/>
        </p:nvSpPr>
        <p:spPr>
          <a:xfrm>
            <a:off x="1" y="0"/>
            <a:ext cx="4962600" cy="1104900"/>
          </a:xfrm>
          <a:prstGeom prst="rect">
            <a:avLst/>
          </a:prstGeom>
          <a:solidFill>
            <a:srgbClr val="5B9BD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245309" y="0"/>
            <a:ext cx="51954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Lato Light"/>
                <a:ea typeface="Lato Light"/>
                <a:cs typeface="Lato Light"/>
                <a:sym typeface="Lato Light"/>
              </a:rPr>
              <a:t>Conversion Tracker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 it works.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ga8f731bc1d_0_799"/>
          <p:cNvPicPr preferRelativeResize="0"/>
          <p:nvPr/>
        </p:nvPicPr>
        <p:blipFill rotWithShape="1">
          <a:blip r:embed="rId3">
            <a:alphaModFix/>
          </a:blip>
          <a:srcRect b="61788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ga8f731bc1d_0_799"/>
          <p:cNvPicPr preferRelativeResize="0"/>
          <p:nvPr/>
        </p:nvPicPr>
        <p:blipFill rotWithShape="1">
          <a:blip r:embed="rId3">
            <a:alphaModFix/>
          </a:blip>
          <a:srcRect b="60768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ga8f731bc1d_0_799"/>
          <p:cNvCxnSpPr/>
          <p:nvPr/>
        </p:nvCxnSpPr>
        <p:spPr>
          <a:xfrm>
            <a:off x="6022428" y="4614391"/>
            <a:ext cx="0" cy="22530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04" name="Google Shape;404;ga8f731bc1d_0_799"/>
          <p:cNvSpPr/>
          <p:nvPr/>
        </p:nvSpPr>
        <p:spPr>
          <a:xfrm>
            <a:off x="419492" y="1602721"/>
            <a:ext cx="481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Tracker</a:t>
            </a:r>
            <a:endParaRPr b="1" i="0" sz="2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5" name="Google Shape;405;ga8f731bc1d_0_799"/>
          <p:cNvSpPr/>
          <p:nvPr/>
        </p:nvSpPr>
        <p:spPr>
          <a:xfrm>
            <a:off x="6650209" y="1545603"/>
            <a:ext cx="47505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Capture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ga8f731bc1d_0_799"/>
          <p:cNvSpPr txBox="1"/>
          <p:nvPr/>
        </p:nvSpPr>
        <p:spPr>
          <a:xfrm>
            <a:off x="1288200" y="2202250"/>
            <a:ext cx="40383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Customer took an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Originates from an email 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Valuable for Attribution &amp; Analytics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Further automation is required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ga8f731bc1d_0_799"/>
          <p:cNvSpPr txBox="1"/>
          <p:nvPr/>
        </p:nvSpPr>
        <p:spPr>
          <a:xfrm>
            <a:off x="7512475" y="2202250"/>
            <a:ext cx="3739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Customer didn’t take an action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Originates from outside email</a:t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Valuable for recovering abandoned carts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Triggers timely, personalized emails when a customer fails to check 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ga8f731bc1d_0_7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5383809" y="2543227"/>
            <a:ext cx="1419990" cy="153463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a8f731bc1d_0_799"/>
          <p:cNvSpPr txBox="1"/>
          <p:nvPr/>
        </p:nvSpPr>
        <p:spPr>
          <a:xfrm>
            <a:off x="3647175" y="132900"/>
            <a:ext cx="47505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330"/>
              <a:buFont typeface="Lato"/>
              <a:buNone/>
            </a:pPr>
            <a:r>
              <a:rPr b="1" i="0" lang="en-US" sz="4030" u="none" cap="none" strike="noStrike">
                <a:solidFill>
                  <a:srgbClr val="FFC000"/>
                </a:solidFill>
                <a:latin typeface="Lato"/>
                <a:ea typeface="Lato"/>
                <a:cs typeface="Lato"/>
                <a:sym typeface="Lato"/>
              </a:rPr>
              <a:t>Tracker vs. Capture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174b93bfe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F4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gc174b93bf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7100" y="330805"/>
            <a:ext cx="2375698" cy="78329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c174b93bfe_0_11"/>
          <p:cNvSpPr txBox="1"/>
          <p:nvPr/>
        </p:nvSpPr>
        <p:spPr>
          <a:xfrm>
            <a:off x="2213246" y="500662"/>
            <a:ext cx="4267200" cy="17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     </a:t>
            </a:r>
            <a:r>
              <a:rPr b="0" i="0" lang="en-US" sz="8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gc174b93bfe_0_11"/>
          <p:cNvPicPr preferRelativeResize="0"/>
          <p:nvPr/>
        </p:nvPicPr>
        <p:blipFill rotWithShape="1">
          <a:blip r:embed="rId4">
            <a:alphaModFix/>
          </a:blip>
          <a:srcRect b="28376" l="0" r="0" t="0"/>
          <a:stretch/>
        </p:blipFill>
        <p:spPr>
          <a:xfrm>
            <a:off x="-5549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gc174b93bfe_0_11"/>
          <p:cNvPicPr preferRelativeResize="0"/>
          <p:nvPr/>
        </p:nvPicPr>
        <p:blipFill rotWithShape="1">
          <a:blip r:embed="rId4">
            <a:alphaModFix/>
          </a:blip>
          <a:srcRect b="28376" l="0" r="0" t="0"/>
          <a:stretch/>
        </p:blipFill>
        <p:spPr>
          <a:xfrm>
            <a:off x="4191383" y="5271464"/>
            <a:ext cx="2289063" cy="158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c174b93bfe_0_11"/>
          <p:cNvPicPr preferRelativeResize="0"/>
          <p:nvPr/>
        </p:nvPicPr>
        <p:blipFill rotWithShape="1">
          <a:blip r:embed="rId4">
            <a:alphaModFix/>
          </a:blip>
          <a:srcRect b="27953" l="0" r="0" t="0"/>
          <a:stretch/>
        </p:blipFill>
        <p:spPr>
          <a:xfrm>
            <a:off x="8388315" y="5271464"/>
            <a:ext cx="2289063" cy="1595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gc174b93bfe_0_11"/>
          <p:cNvPicPr preferRelativeResize="0"/>
          <p:nvPr/>
        </p:nvPicPr>
        <p:blipFill rotWithShape="1">
          <a:blip r:embed="rId5">
            <a:alphaModFix/>
          </a:blip>
          <a:srcRect b="61788" l="0" r="0" t="0"/>
          <a:stretch/>
        </p:blipFill>
        <p:spPr>
          <a:xfrm>
            <a:off x="2013872" y="6011538"/>
            <a:ext cx="2289063" cy="846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gc174b93bfe_0_11"/>
          <p:cNvPicPr preferRelativeResize="0"/>
          <p:nvPr/>
        </p:nvPicPr>
        <p:blipFill rotWithShape="1">
          <a:blip r:embed="rId5">
            <a:alphaModFix/>
          </a:blip>
          <a:srcRect b="60768" l="0" r="0" t="0"/>
          <a:stretch/>
        </p:blipFill>
        <p:spPr>
          <a:xfrm>
            <a:off x="6222794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gc174b93bfe_0_11"/>
          <p:cNvPicPr preferRelativeResize="0"/>
          <p:nvPr/>
        </p:nvPicPr>
        <p:blipFill rotWithShape="1">
          <a:blip r:embed="rId5">
            <a:alphaModFix/>
          </a:blip>
          <a:srcRect b="60768" l="0" r="0" t="0"/>
          <a:stretch/>
        </p:blipFill>
        <p:spPr>
          <a:xfrm>
            <a:off x="10419726" y="5998333"/>
            <a:ext cx="2289063" cy="869062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c174b93bfe_0_11"/>
          <p:cNvSpPr txBox="1"/>
          <p:nvPr/>
        </p:nvSpPr>
        <p:spPr>
          <a:xfrm>
            <a:off x="3133725" y="1965372"/>
            <a:ext cx="8816400" cy="14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What’s Included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2019-05-02T17:45:43Z</dcterms:created>
  <dc:creator>apagano@highroadsolution.com</dc:creator>
</cp:coreProperties>
</file>